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6"/>
  </p:notesMasterIdLst>
  <p:sldIdLst>
    <p:sldId id="256" r:id="rId2"/>
    <p:sldId id="263" r:id="rId3"/>
    <p:sldId id="274" r:id="rId4"/>
    <p:sldId id="271" r:id="rId5"/>
    <p:sldId id="275" r:id="rId6"/>
    <p:sldId id="276" r:id="rId7"/>
    <p:sldId id="278" r:id="rId8"/>
    <p:sldId id="266" r:id="rId9"/>
    <p:sldId id="280" r:id="rId10"/>
    <p:sldId id="269" r:id="rId11"/>
    <p:sldId id="281" r:id="rId12"/>
    <p:sldId id="282" r:id="rId13"/>
    <p:sldId id="283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7" autoAdjust="0"/>
    <p:restoredTop sz="95141" autoAdjust="0"/>
  </p:normalViewPr>
  <p:slideViewPr>
    <p:cSldViewPr snapToGrid="0">
      <p:cViewPr varScale="1">
        <p:scale>
          <a:sx n="106" d="100"/>
          <a:sy n="106" d="100"/>
        </p:scale>
        <p:origin x="12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FE095-71DF-4083-9A31-A3A4ECF7C817}" type="datetimeFigureOut">
              <a:rPr lang="en-IE" smtClean="0"/>
              <a:t>25/01/2023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A8E9F-61EB-45F3-A16A-2F8B2B77659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58515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A8E9F-61EB-45F3-A16A-2F8B2B77659C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30440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2002, by the Minister for Health and Children namely the sponsorship scheme for eligible, suitable and experienced public health service employees wishing to train as nurses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A8E9F-61EB-45F3-A16A-2F8B2B77659C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31631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 2: </a:t>
            </a:r>
            <a:r>
              <a:rPr lang="en-I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Using a valid CAO number, register for the assessment tests </a:t>
            </a:r>
          </a:p>
          <a:p>
            <a:r>
              <a:rPr lang="en-IE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 3: </a:t>
            </a:r>
            <a:r>
              <a:rPr lang="en-I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 the suite of tests within the timeframe (applicants must be successful in assessment test to be considered for an offer as a mature applicant (offer of a place not guaranteed). </a:t>
            </a:r>
          </a:p>
          <a:p>
            <a:r>
              <a:rPr lang="en-I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assessment test is year specific and the results may not be carried forward (for sponsorship scheme)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A8E9F-61EB-45F3-A16A-2F8B2B77659C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29660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IE" dirty="0" smtClean="0"/>
              <a:t>verbal reasoning (also called ‘Understanding of basic instructions’): </a:t>
            </a:r>
          </a:p>
          <a:p>
            <a:pPr lvl="1"/>
            <a:r>
              <a:rPr lang="en-IE" dirty="0" smtClean="0"/>
              <a:t>this test measures your ability to understand information and how you evaluate that information. . numerical reasoning: this test measures your ability to interpret, understand and use numerical information. . job simulation: this test attempts to identify your likely response when presented with scenarios typical of what could occur in a job situation. It measures a range of skills and qualities required of a student nurse/midwife, ranging from taking care of someone through to taking responsibility in a situation.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A8E9F-61EB-45F3-A16A-2F8B2B77659C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68289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A643A-D42F-4BBB-B4ED-1FE0F7781FD3}" type="datetimeFigureOut">
              <a:rPr lang="en-IE" smtClean="0"/>
              <a:t>25/01/2023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F6E44-CE02-4EAE-8AA3-73B64C9FE9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227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A643A-D42F-4BBB-B4ED-1FE0F7781FD3}" type="datetimeFigureOut">
              <a:rPr lang="en-IE" smtClean="0"/>
              <a:t>25/01/2023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F6E44-CE02-4EAE-8AA3-73B64C9FE9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22280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A643A-D42F-4BBB-B4ED-1FE0F7781FD3}" type="datetimeFigureOut">
              <a:rPr lang="en-IE" smtClean="0"/>
              <a:t>25/01/2023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F6E44-CE02-4EAE-8AA3-73B64C9FE9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16715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A643A-D42F-4BBB-B4ED-1FE0F7781FD3}" type="datetimeFigureOut">
              <a:rPr lang="en-IE" smtClean="0"/>
              <a:t>25/01/2023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F6E44-CE02-4EAE-8AA3-73B64C9FE940}" type="slidenum">
              <a:rPr lang="en-IE" smtClean="0"/>
              <a:t>‹#›</a:t>
            </a:fld>
            <a:endParaRPr lang="en-IE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0811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A643A-D42F-4BBB-B4ED-1FE0F7781FD3}" type="datetimeFigureOut">
              <a:rPr lang="en-IE" smtClean="0"/>
              <a:t>25/01/2023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F6E44-CE02-4EAE-8AA3-73B64C9FE9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89327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A643A-D42F-4BBB-B4ED-1FE0F7781FD3}" type="datetimeFigureOut">
              <a:rPr lang="en-IE" smtClean="0"/>
              <a:t>25/01/2023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F6E44-CE02-4EAE-8AA3-73B64C9FE9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20953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A643A-D42F-4BBB-B4ED-1FE0F7781FD3}" type="datetimeFigureOut">
              <a:rPr lang="en-IE" smtClean="0"/>
              <a:t>25/01/2023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F6E44-CE02-4EAE-8AA3-73B64C9FE9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75631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A643A-D42F-4BBB-B4ED-1FE0F7781FD3}" type="datetimeFigureOut">
              <a:rPr lang="en-IE" smtClean="0"/>
              <a:t>25/01/2023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F6E44-CE02-4EAE-8AA3-73B64C9FE9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48398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A643A-D42F-4BBB-B4ED-1FE0F7781FD3}" type="datetimeFigureOut">
              <a:rPr lang="en-IE" smtClean="0"/>
              <a:t>25/01/2023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F6E44-CE02-4EAE-8AA3-73B64C9FE9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50603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A643A-D42F-4BBB-B4ED-1FE0F7781FD3}" type="datetimeFigureOut">
              <a:rPr lang="en-IE" smtClean="0"/>
              <a:t>25/01/2023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F6E44-CE02-4EAE-8AA3-73B64C9FE9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02101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A643A-D42F-4BBB-B4ED-1FE0F7781FD3}" type="datetimeFigureOut">
              <a:rPr lang="en-IE" smtClean="0"/>
              <a:t>25/01/2023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F6E44-CE02-4EAE-8AA3-73B64C9FE9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924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A643A-D42F-4BBB-B4ED-1FE0F7781FD3}" type="datetimeFigureOut">
              <a:rPr lang="en-IE" smtClean="0"/>
              <a:t>25/01/2023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F6E44-CE02-4EAE-8AA3-73B64C9FE9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01855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A643A-D42F-4BBB-B4ED-1FE0F7781FD3}" type="datetimeFigureOut">
              <a:rPr lang="en-IE" smtClean="0"/>
              <a:t>25/01/2023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F6E44-CE02-4EAE-8AA3-73B64C9FE9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4553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A643A-D42F-4BBB-B4ED-1FE0F7781FD3}" type="datetimeFigureOut">
              <a:rPr lang="en-IE" smtClean="0"/>
              <a:t>25/01/2023</a:t>
            </a:fld>
            <a:endParaRPr lang="en-I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F6E44-CE02-4EAE-8AA3-73B64C9FE9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6627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A643A-D42F-4BBB-B4ED-1FE0F7781FD3}" type="datetimeFigureOut">
              <a:rPr lang="en-IE" smtClean="0"/>
              <a:t>25/01/2023</a:t>
            </a:fld>
            <a:endParaRPr lang="en-I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F6E44-CE02-4EAE-8AA3-73B64C9FE9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62054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A643A-D42F-4BBB-B4ED-1FE0F7781FD3}" type="datetimeFigureOut">
              <a:rPr lang="en-IE" smtClean="0"/>
              <a:t>25/01/2023</a:t>
            </a:fld>
            <a:endParaRPr lang="en-I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F6E44-CE02-4EAE-8AA3-73B64C9FE9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3435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A643A-D42F-4BBB-B4ED-1FE0F7781FD3}" type="datetimeFigureOut">
              <a:rPr lang="en-IE" smtClean="0"/>
              <a:t>25/01/2023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F6E44-CE02-4EAE-8AA3-73B64C9FE9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4696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A1A643A-D42F-4BBB-B4ED-1FE0F7781FD3}" type="datetimeFigureOut">
              <a:rPr lang="en-IE" smtClean="0"/>
              <a:t>25/01/2023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F6E44-CE02-4EAE-8AA3-73B64C9FE9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95935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mailto:nmpdu.kilkenny@hse.i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o.i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healthservice.hse.ie/aboutus/onmsd/cpd-for-nurses-and-midwives/onmsd-sponsorship-schemes/publichealth-service-employees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1872" y="2989310"/>
            <a:ext cx="8808173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n-IE" sz="4000" b="1" dirty="0" smtClean="0">
                <a:solidFill>
                  <a:schemeClr val="tx1"/>
                </a:solidFill>
              </a:rPr>
              <a:t>Sponsorship </a:t>
            </a:r>
            <a:r>
              <a:rPr lang="en-IE" sz="4000" b="1" dirty="0">
                <a:solidFill>
                  <a:schemeClr val="tx1"/>
                </a:solidFill>
              </a:rPr>
              <a:t>Programme</a:t>
            </a:r>
            <a:br>
              <a:rPr lang="en-IE" sz="4000" b="1" dirty="0">
                <a:solidFill>
                  <a:schemeClr val="tx1"/>
                </a:solidFill>
              </a:rPr>
            </a:br>
            <a:r>
              <a:rPr lang="en-IE" sz="4000" b="1" dirty="0">
                <a:solidFill>
                  <a:schemeClr val="tx1"/>
                </a:solidFill>
              </a:rPr>
              <a:t>for Public Health Service Employees wishing to train as Nurses/Midwives </a:t>
            </a:r>
            <a:r>
              <a:rPr lang="en-IE" sz="4000" b="1" dirty="0" smtClean="0">
                <a:solidFill>
                  <a:schemeClr val="tx1"/>
                </a:solidFill>
              </a:rPr>
              <a:t/>
            </a:r>
            <a:br>
              <a:rPr lang="en-IE" sz="4000" b="1" dirty="0" smtClean="0">
                <a:solidFill>
                  <a:schemeClr val="tx1"/>
                </a:solidFill>
              </a:rPr>
            </a:br>
            <a:r>
              <a:rPr lang="en-IE" sz="4000" b="1" dirty="0" smtClean="0">
                <a:solidFill>
                  <a:schemeClr val="tx1"/>
                </a:solidFill>
              </a:rPr>
              <a:t>(</a:t>
            </a:r>
            <a:r>
              <a:rPr lang="en-IE" sz="4000" b="1" dirty="0">
                <a:solidFill>
                  <a:schemeClr val="tx1"/>
                </a:solidFill>
              </a:rPr>
              <a:t>HSE HR Circular 40/2020: Sponsorship for Public Health Service Employees wishing to train as Nurses/Midwives</a:t>
            </a:r>
            <a:r>
              <a:rPr lang="en-IE" sz="4000" b="1" dirty="0" smtClean="0">
                <a:solidFill>
                  <a:schemeClr val="tx1"/>
                </a:solidFill>
              </a:rPr>
              <a:t>)</a:t>
            </a:r>
            <a:r>
              <a:rPr lang="en-IE" dirty="0">
                <a:solidFill>
                  <a:schemeClr val="bg1"/>
                </a:solidFill>
              </a:rPr>
              <a:t/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08" y="152102"/>
            <a:ext cx="1697052" cy="141460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25226" y="3927244"/>
            <a:ext cx="11781467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E" sz="2400" dirty="0" smtClean="0">
                <a:latin typeface="+mn-lt"/>
              </a:rPr>
              <a:t>Judy Ryan Director Nursing and Midwifery Planning and Development South East (NMPDU) NMPDU South East National lead for Sponsorship Programme. </a:t>
            </a:r>
            <a:endParaRPr lang="en-IE" sz="4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423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17126" y="0"/>
            <a:ext cx="703385" cy="115298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/>
              <a:t>Assessment test 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95" y="1524170"/>
            <a:ext cx="6704257" cy="466440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E" sz="3200" dirty="0">
                <a:ea typeface="Tahoma" panose="020B0604030504040204" pitchFamily="34" charset="0"/>
                <a:cs typeface="Tahoma" panose="020B0604030504040204" pitchFamily="34" charset="0"/>
              </a:rPr>
              <a:t>The assessment test is year specific and </a:t>
            </a:r>
            <a:r>
              <a:rPr lang="en-IE" sz="3200" dirty="0" smtClean="0">
                <a:ea typeface="Tahoma" panose="020B0604030504040204" pitchFamily="34" charset="0"/>
                <a:cs typeface="Tahoma" panose="020B0604030504040204" pitchFamily="34" charset="0"/>
              </a:rPr>
              <a:t>results </a:t>
            </a:r>
            <a:r>
              <a:rPr lang="en-IE" sz="3200" dirty="0">
                <a:ea typeface="Tahoma" panose="020B0604030504040204" pitchFamily="34" charset="0"/>
                <a:cs typeface="Tahoma" panose="020B0604030504040204" pitchFamily="34" charset="0"/>
              </a:rPr>
              <a:t>may not be carried </a:t>
            </a:r>
            <a:r>
              <a:rPr lang="en-IE" sz="3200" dirty="0" smtClean="0">
                <a:ea typeface="Tahoma" panose="020B0604030504040204" pitchFamily="34" charset="0"/>
                <a:cs typeface="Tahoma" panose="020B0604030504040204" pitchFamily="34" charset="0"/>
              </a:rPr>
              <a:t>forward (for </a:t>
            </a:r>
            <a:r>
              <a:rPr lang="en-IE" sz="3200" dirty="0">
                <a:ea typeface="Tahoma" panose="020B0604030504040204" pitchFamily="34" charset="0"/>
                <a:cs typeface="Tahoma" panose="020B0604030504040204" pitchFamily="34" charset="0"/>
              </a:rPr>
              <a:t>sponsorship scheme)</a:t>
            </a:r>
          </a:p>
          <a:p>
            <a:pPr marL="0" indent="0">
              <a:buNone/>
            </a:pPr>
            <a:endParaRPr lang="en-IE" sz="1200" dirty="0" smtClean="0"/>
          </a:p>
          <a:p>
            <a:r>
              <a:rPr lang="en-IE" sz="3200" dirty="0" smtClean="0"/>
              <a:t>The </a:t>
            </a:r>
            <a:r>
              <a:rPr lang="en-IE" sz="3200" dirty="0"/>
              <a:t>assessment test comprises three separate tests: </a:t>
            </a:r>
            <a:endParaRPr lang="en-IE" sz="3200" dirty="0" smtClean="0"/>
          </a:p>
          <a:p>
            <a:pPr marL="971550" lvl="1" indent="-514350">
              <a:buFont typeface="+mj-lt"/>
              <a:buAutoNum type="arabicParenR"/>
            </a:pPr>
            <a:r>
              <a:rPr lang="en-IE" sz="2800" dirty="0" smtClean="0"/>
              <a:t>Verbal </a:t>
            </a:r>
            <a:r>
              <a:rPr lang="en-IE" sz="2800" dirty="0"/>
              <a:t>reasoning (also called ‘Understanding of basic instructions</a:t>
            </a:r>
            <a:r>
              <a:rPr lang="en-IE" sz="2800" dirty="0" smtClean="0"/>
              <a:t>’ 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IE" sz="2800" dirty="0" smtClean="0"/>
              <a:t>Numerical reasoning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IE" sz="2800" dirty="0" smtClean="0"/>
              <a:t>Job simulation</a:t>
            </a:r>
            <a:endParaRPr lang="en-IE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5812" y="269837"/>
            <a:ext cx="4310166" cy="6088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720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Awarding of places on the Sponsorship Programme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753004" cy="4195481"/>
          </a:xfrm>
        </p:spPr>
        <p:txBody>
          <a:bodyPr>
            <a:noAutofit/>
          </a:bodyPr>
          <a:lstStyle/>
          <a:p>
            <a:r>
              <a:rPr lang="en-IE" sz="2400" b="1" u="sng" dirty="0" smtClean="0"/>
              <a:t>30 places per year </a:t>
            </a:r>
            <a:r>
              <a:rPr lang="en-IE" sz="2400" dirty="0" smtClean="0"/>
              <a:t>(dependant on funding allocation) </a:t>
            </a:r>
          </a:p>
          <a:p>
            <a:r>
              <a:rPr lang="en-IE" sz="2400" dirty="0" smtClean="0"/>
              <a:t>Order of merit list for eligible applicants for each region developed based on PAS assessment test. </a:t>
            </a:r>
          </a:p>
          <a:p>
            <a:r>
              <a:rPr lang="en-IE" sz="2400" dirty="0" smtClean="0"/>
              <a:t>First applicants considered are those who receive a </a:t>
            </a:r>
            <a:r>
              <a:rPr lang="en-IE" sz="2400" b="1" u="sng" dirty="0" smtClean="0"/>
              <a:t>first round offer from the CAO Round A </a:t>
            </a:r>
            <a:r>
              <a:rPr lang="en-IE" sz="2400" dirty="0" smtClean="0"/>
              <a:t>in the year of application.</a:t>
            </a:r>
            <a:endParaRPr lang="en-IE" sz="2400" b="1" u="sng" dirty="0" smtClean="0"/>
          </a:p>
          <a:p>
            <a:pPr lvl="1"/>
            <a:r>
              <a:rPr lang="en-IE" sz="2000" dirty="0" smtClean="0"/>
              <a:t>Highest order of merit of PAS assessment test</a:t>
            </a:r>
          </a:p>
          <a:p>
            <a:pPr lvl="1"/>
            <a:r>
              <a:rPr lang="en-IE" sz="2000" dirty="0" smtClean="0"/>
              <a:t>Received an offer of a place by CAO on pre registration nursing/midwifery </a:t>
            </a:r>
            <a:r>
              <a:rPr lang="en-IE" sz="2000" dirty="0"/>
              <a:t>degree programme </a:t>
            </a:r>
            <a:r>
              <a:rPr lang="en-IE" sz="2000" b="1" u="sng" dirty="0"/>
              <a:t>in the area of nursing/midwifery in which her/his employing agency is delivering</a:t>
            </a:r>
          </a:p>
        </p:txBody>
      </p:sp>
    </p:spTree>
    <p:extLst>
      <p:ext uri="{BB962C8B-B14F-4D97-AF65-F5344CB8AC3E}">
        <p14:creationId xmlns:p14="http://schemas.microsoft.com/office/powerpoint/2010/main" val="284175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Conditions of Sponsorship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749" y="1426720"/>
            <a:ext cx="10055863" cy="4807994"/>
          </a:xfrm>
        </p:spPr>
        <p:txBody>
          <a:bodyPr>
            <a:normAutofit lnSpcReduction="10000"/>
          </a:bodyPr>
          <a:lstStyle/>
          <a:p>
            <a:r>
              <a:rPr lang="en-IE" sz="2800" b="1" dirty="0" smtClean="0"/>
              <a:t>Service commitment </a:t>
            </a:r>
          </a:p>
          <a:p>
            <a:endParaRPr lang="en-IE" sz="2800" b="1" dirty="0" smtClean="0"/>
          </a:p>
          <a:p>
            <a:pPr lvl="1"/>
            <a:r>
              <a:rPr lang="en-IE" sz="2400" dirty="0" smtClean="0"/>
              <a:t>Immediate registration with NMBI</a:t>
            </a:r>
          </a:p>
          <a:p>
            <a:pPr lvl="1"/>
            <a:r>
              <a:rPr lang="en-IE" sz="2400" dirty="0" smtClean="0"/>
              <a:t>Commit to work as a nurse/midwife for that </a:t>
            </a:r>
            <a:r>
              <a:rPr lang="en-IE" sz="2400" b="1" u="sng" dirty="0" smtClean="0"/>
              <a:t>employer for 5 years </a:t>
            </a:r>
          </a:p>
          <a:p>
            <a:pPr lvl="1"/>
            <a:r>
              <a:rPr lang="en-IE" sz="2400" b="1" u="sng" dirty="0" smtClean="0"/>
              <a:t>Failure to undertake the commitment would result in the repayment of fees </a:t>
            </a:r>
          </a:p>
          <a:p>
            <a:pPr lvl="1"/>
            <a:endParaRPr lang="en-IE" sz="2400" b="1" u="sng" dirty="0"/>
          </a:p>
          <a:p>
            <a:pPr marL="457200" lvl="1" indent="0">
              <a:buNone/>
            </a:pPr>
            <a:r>
              <a:rPr lang="en-IE" sz="2400" dirty="0" smtClean="0"/>
              <a:t>*Part-time </a:t>
            </a:r>
            <a:r>
              <a:rPr lang="en-IE" sz="2400" dirty="0"/>
              <a:t>employees need to work full time for the duration of the programme but can revert back to part-time (with the employees agreement)</a:t>
            </a:r>
          </a:p>
          <a:p>
            <a:pPr lvl="1"/>
            <a:endParaRPr lang="en-IE" sz="2000" dirty="0"/>
          </a:p>
          <a:p>
            <a:pPr marL="457200" lvl="1" indent="0">
              <a:buNone/>
            </a:pPr>
            <a:endParaRPr lang="en-IE" sz="20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240343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Conditions of Sponsorship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719" y="1853248"/>
            <a:ext cx="9642343" cy="4442716"/>
          </a:xfrm>
        </p:spPr>
        <p:txBody>
          <a:bodyPr/>
          <a:lstStyle/>
          <a:p>
            <a:r>
              <a:rPr lang="en-IE" dirty="0" smtClean="0"/>
              <a:t>Required to work all periods outside academic semester (except on A/L or during supernumerary placement </a:t>
            </a:r>
          </a:p>
          <a:p>
            <a:endParaRPr lang="en-IE" dirty="0"/>
          </a:p>
          <a:p>
            <a:r>
              <a:rPr lang="en-IE" dirty="0" smtClean="0"/>
              <a:t>A/L – retain  leave entitlement </a:t>
            </a:r>
          </a:p>
          <a:p>
            <a:endParaRPr lang="en-IE" dirty="0"/>
          </a:p>
          <a:p>
            <a:r>
              <a:rPr lang="en-IE" dirty="0" smtClean="0"/>
              <a:t>Funding – Fees paid as part of the Sponsorship (no fees for repeat modules)</a:t>
            </a:r>
          </a:p>
          <a:p>
            <a:endParaRPr lang="en-IE" dirty="0"/>
          </a:p>
          <a:p>
            <a:r>
              <a:rPr lang="en-IE" dirty="0" smtClean="0"/>
              <a:t>Retention of salary – retain existing substantive basic salary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3861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Closing Slide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75333"/>
            <a:ext cx="10119929" cy="4195481"/>
          </a:xfrm>
        </p:spPr>
        <p:txBody>
          <a:bodyPr>
            <a:normAutofit fontScale="92500"/>
          </a:bodyPr>
          <a:lstStyle/>
          <a:p>
            <a:r>
              <a:rPr lang="en-IE" sz="3600" dirty="0">
                <a:latin typeface="+mn-lt"/>
              </a:rPr>
              <a:t>Further information is available from: Nursing and Midwifery Planning and Development Unit South East Kilcreene Hospital Complex Kilkenny Telephone: (056) 778 5620 Email: </a:t>
            </a:r>
            <a:r>
              <a:rPr lang="en-IE" sz="3600" dirty="0" smtClean="0">
                <a:latin typeface="+mn-lt"/>
                <a:hlinkClick r:id="rId2"/>
              </a:rPr>
              <a:t>nmpdu.kilkenny@hse.ie</a:t>
            </a:r>
            <a:endParaRPr lang="en-IE" sz="3600" dirty="0" smtClean="0">
              <a:latin typeface="+mn-lt"/>
            </a:endParaRPr>
          </a:p>
          <a:p>
            <a:endParaRPr lang="en-IE" sz="3600" dirty="0">
              <a:latin typeface="+mn-lt"/>
            </a:endParaRPr>
          </a:p>
          <a:p>
            <a:r>
              <a:rPr lang="en-IE" sz="3600" dirty="0">
                <a:latin typeface="+mn-lt"/>
              </a:rPr>
              <a:t>Please read CAO Handbook 2023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86" y="4683420"/>
            <a:ext cx="2161309" cy="179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8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134" y="295772"/>
            <a:ext cx="10289754" cy="1400530"/>
          </a:xfrm>
        </p:spPr>
        <p:txBody>
          <a:bodyPr/>
          <a:lstStyle/>
          <a:p>
            <a:r>
              <a:rPr lang="en-IE" sz="3600" b="1" dirty="0" smtClean="0"/>
              <a:t>Office of the Nursing and Midwifery                   Services Director (ONMSD) and NMPDUs</a:t>
            </a:r>
            <a:endParaRPr lang="en-IE" sz="36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2310" y="1898965"/>
            <a:ext cx="10824757" cy="42916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7770" y="127987"/>
            <a:ext cx="1611085" cy="1617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1566711" y="4560352"/>
            <a:ext cx="1461875" cy="14676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5346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5834" y="1847807"/>
            <a:ext cx="714047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4400" b="1" dirty="0">
                <a:latin typeface="+mj-lt"/>
                <a:ea typeface="Calibri" panose="020F0502020204030204" pitchFamily="34" charset="0"/>
              </a:rPr>
              <a:t>HSE HR Circular 40/2020: Sponsorship for Public Health Service Employees wishing to train as Nurses/Midwives</a:t>
            </a:r>
            <a:r>
              <a:rPr lang="en-IE" sz="4400" dirty="0">
                <a:latin typeface="+mj-lt"/>
                <a:ea typeface="Calibri" panose="020F0502020204030204" pitchFamily="34" charset="0"/>
              </a:rPr>
              <a:t> </a:t>
            </a:r>
            <a:endParaRPr lang="en-IE" sz="4400" dirty="0">
              <a:latin typeface="+mj-lt"/>
            </a:endParaRPr>
          </a:p>
        </p:txBody>
      </p:sp>
      <p:pic>
        <p:nvPicPr>
          <p:cNvPr id="3" name="Picture 2" descr="C:\Users\bmooney\AppData\Local\Microsoft\Windows\INetCache\Content.MSO\BA61B11A.t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75" y="243838"/>
            <a:ext cx="5000917" cy="792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3343" y="180552"/>
            <a:ext cx="2308326" cy="1982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062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Nursing and Midwifery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803" y="1726763"/>
            <a:ext cx="9653992" cy="4528432"/>
          </a:xfrm>
        </p:spPr>
        <p:txBody>
          <a:bodyPr>
            <a:normAutofit/>
          </a:bodyPr>
          <a:lstStyle/>
          <a:p>
            <a:r>
              <a:rPr lang="en-IE" sz="2400" dirty="0" smtClean="0"/>
              <a:t>Nursing an Midwifery Board of Ireland (NMBI) Regulators</a:t>
            </a:r>
            <a:endParaRPr lang="en-IE" sz="2400" dirty="0"/>
          </a:p>
          <a:p>
            <a:endParaRPr lang="en-IE" sz="2400" dirty="0" smtClean="0"/>
          </a:p>
          <a:p>
            <a:r>
              <a:rPr lang="en-IE" sz="2400" dirty="0" smtClean="0"/>
              <a:t>Divisions of the NMBI register for Undergraduate Nursing Programmes </a:t>
            </a:r>
          </a:p>
          <a:p>
            <a:pPr lvl="1"/>
            <a:r>
              <a:rPr lang="en-IE" sz="2000" dirty="0" smtClean="0"/>
              <a:t>General Nurses Division </a:t>
            </a:r>
          </a:p>
          <a:p>
            <a:pPr lvl="1"/>
            <a:r>
              <a:rPr lang="en-IE" sz="2000" dirty="0" smtClean="0"/>
              <a:t>Children's Nursing Division </a:t>
            </a:r>
          </a:p>
          <a:p>
            <a:pPr lvl="1"/>
            <a:r>
              <a:rPr lang="en-IE" sz="2000" dirty="0" smtClean="0"/>
              <a:t>Intellectual Disability Nursing </a:t>
            </a:r>
          </a:p>
          <a:p>
            <a:pPr lvl="1"/>
            <a:r>
              <a:rPr lang="en-IE" sz="2000" dirty="0" smtClean="0"/>
              <a:t>Psychiatric Nurses Division </a:t>
            </a:r>
          </a:p>
          <a:p>
            <a:pPr lvl="1"/>
            <a:r>
              <a:rPr lang="en-IE" sz="2000" dirty="0" smtClean="0"/>
              <a:t>Midwifery </a:t>
            </a:r>
            <a:endParaRPr lang="en-IE" sz="2000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379" y="3317615"/>
            <a:ext cx="4037680" cy="318997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468391" y="4595297"/>
            <a:ext cx="751323" cy="6464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2871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Sponsorship Scheme 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0895" y="1563685"/>
            <a:ext cx="9735531" cy="4889533"/>
          </a:xfrm>
        </p:spPr>
        <p:txBody>
          <a:bodyPr>
            <a:normAutofit/>
          </a:bodyPr>
          <a:lstStyle/>
          <a:p>
            <a:r>
              <a:rPr lang="en-IE" sz="2800" dirty="0" smtClean="0"/>
              <a:t>Employing </a:t>
            </a:r>
            <a:r>
              <a:rPr lang="en-IE" sz="2800" dirty="0"/>
              <a:t>organisation </a:t>
            </a:r>
            <a:endParaRPr lang="en-IE" sz="2800" dirty="0" smtClean="0"/>
          </a:p>
          <a:p>
            <a:pPr lvl="1"/>
            <a:r>
              <a:rPr lang="en-IE" sz="2400" dirty="0" smtClean="0"/>
              <a:t>Statutory </a:t>
            </a:r>
            <a:r>
              <a:rPr lang="en-IE" sz="2400" dirty="0"/>
              <a:t>(HSE) or voluntary (Section 38) agency in the Irish public health service in which the employee is working when they commence the sponsorship</a:t>
            </a:r>
            <a:r>
              <a:rPr lang="en-IE" sz="2400" dirty="0" smtClean="0"/>
              <a:t>.</a:t>
            </a:r>
          </a:p>
          <a:p>
            <a:pPr lvl="1"/>
            <a:r>
              <a:rPr lang="en-IE" sz="2400" dirty="0" smtClean="0"/>
              <a:t>Applicants can be working in:</a:t>
            </a:r>
          </a:p>
          <a:p>
            <a:pPr lvl="2"/>
            <a:r>
              <a:rPr lang="en-IE" sz="2000" dirty="0" smtClean="0"/>
              <a:t>An acute/non-acute </a:t>
            </a:r>
            <a:r>
              <a:rPr lang="en-IE" sz="2000" dirty="0"/>
              <a:t>hospital </a:t>
            </a:r>
            <a:endParaRPr lang="en-IE" sz="2000" dirty="0" smtClean="0"/>
          </a:p>
          <a:p>
            <a:pPr lvl="2"/>
            <a:r>
              <a:rPr lang="en-IE" sz="2000" dirty="0" smtClean="0"/>
              <a:t>A </a:t>
            </a:r>
            <a:r>
              <a:rPr lang="en-IE" sz="2000" dirty="0"/>
              <a:t>community care area </a:t>
            </a:r>
            <a:endParaRPr lang="en-IE" sz="2000" dirty="0" smtClean="0"/>
          </a:p>
          <a:p>
            <a:pPr lvl="2"/>
            <a:r>
              <a:rPr lang="en-IE" sz="2000" dirty="0" smtClean="0"/>
              <a:t>Intellectual </a:t>
            </a:r>
            <a:r>
              <a:rPr lang="en-IE" sz="2000" dirty="0"/>
              <a:t>disability services </a:t>
            </a:r>
            <a:endParaRPr lang="en-IE" sz="2000" dirty="0" smtClean="0"/>
          </a:p>
          <a:p>
            <a:pPr lvl="2"/>
            <a:r>
              <a:rPr lang="en-IE" sz="2000" dirty="0" smtClean="0"/>
              <a:t>A </a:t>
            </a:r>
            <a:r>
              <a:rPr lang="en-IE" sz="2000" dirty="0"/>
              <a:t>long-term care </a:t>
            </a:r>
            <a:r>
              <a:rPr lang="en-IE" sz="2000" dirty="0" smtClean="0"/>
              <a:t>facility</a:t>
            </a:r>
          </a:p>
          <a:p>
            <a:pPr lvl="2"/>
            <a:r>
              <a:rPr lang="en-IE" sz="2000" dirty="0" smtClean="0"/>
              <a:t>A mental </a:t>
            </a:r>
            <a:r>
              <a:rPr lang="en-IE" sz="2000" dirty="0"/>
              <a:t>health service</a:t>
            </a:r>
            <a:endParaRPr lang="en-IE" sz="2000" dirty="0" smtClean="0"/>
          </a:p>
        </p:txBody>
      </p:sp>
    </p:spTree>
    <p:extLst>
      <p:ext uri="{BB962C8B-B14F-4D97-AF65-F5344CB8AC3E}">
        <p14:creationId xmlns:p14="http://schemas.microsoft.com/office/powerpoint/2010/main" val="230458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Eligibility Criteria for Sponsorship Programme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370370" cy="4195481"/>
          </a:xfrm>
        </p:spPr>
        <p:txBody>
          <a:bodyPr>
            <a:normAutofit/>
          </a:bodyPr>
          <a:lstStyle/>
          <a:p>
            <a:r>
              <a:rPr lang="en-IE" sz="2400" dirty="0"/>
              <a:t>E</a:t>
            </a:r>
            <a:r>
              <a:rPr lang="en-IE" sz="2400" dirty="0" smtClean="0"/>
              <a:t>mployees </a:t>
            </a:r>
            <a:r>
              <a:rPr lang="en-IE" sz="2400" dirty="0"/>
              <a:t>in the Irish Public Health Services currently encompassed under the support services grades such as Health Care Assistants/Multi Task Attendants </a:t>
            </a:r>
            <a:r>
              <a:rPr lang="en-IE" sz="2400" b="1" u="sng" dirty="0"/>
              <a:t>who are involved in the direct delivery of care to patients/clients within a nursing/midwifery context</a:t>
            </a:r>
            <a:r>
              <a:rPr lang="en-IE" sz="2400" b="1" u="sng" dirty="0" smtClean="0"/>
              <a:t>.</a:t>
            </a:r>
          </a:p>
          <a:p>
            <a:endParaRPr lang="en-IE" sz="2400" b="1" u="sng" dirty="0"/>
          </a:p>
          <a:p>
            <a:r>
              <a:rPr lang="en-IE" sz="2400" dirty="0" smtClean="0"/>
              <a:t>Have at least </a:t>
            </a:r>
            <a:r>
              <a:rPr lang="en-IE" sz="2400" b="1" u="sng" dirty="0"/>
              <a:t>two consecutive years </a:t>
            </a:r>
            <a:r>
              <a:rPr lang="en-IE" sz="2400" dirty="0"/>
              <a:t>relevant1 service as an employee in the Irish public health service </a:t>
            </a:r>
            <a:r>
              <a:rPr lang="en-IE" sz="2400" b="1" u="sng" dirty="0"/>
              <a:t>within the last five years on the 1st day of January of the year in which they apply for sponsorship. </a:t>
            </a:r>
          </a:p>
        </p:txBody>
      </p:sp>
    </p:spTree>
    <p:extLst>
      <p:ext uri="{BB962C8B-B14F-4D97-AF65-F5344CB8AC3E}">
        <p14:creationId xmlns:p14="http://schemas.microsoft.com/office/powerpoint/2010/main" val="29034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Eligibility Criteria for Sponsorship Programme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3409" y="2056093"/>
            <a:ext cx="5214265" cy="4195763"/>
          </a:xfrm>
        </p:spPr>
        <p:txBody>
          <a:bodyPr>
            <a:normAutofit/>
          </a:bodyPr>
          <a:lstStyle/>
          <a:p>
            <a:r>
              <a:rPr lang="en-IE" dirty="0"/>
              <a:t>Be employed as a </a:t>
            </a:r>
            <a:r>
              <a:rPr lang="en-IE" b="1" u="sng" dirty="0"/>
              <a:t>permanent employee on a full-time or part-time basis</a:t>
            </a:r>
            <a:r>
              <a:rPr lang="en-IE" dirty="0"/>
              <a:t>.  (where employed on a part-time basis, must have been working an average of not less than </a:t>
            </a:r>
            <a:r>
              <a:rPr lang="en-IE" b="1" u="sng" dirty="0"/>
              <a:t>15 hours per week</a:t>
            </a:r>
            <a:r>
              <a:rPr lang="en-IE" dirty="0"/>
              <a:t>)</a:t>
            </a:r>
          </a:p>
          <a:p>
            <a:r>
              <a:rPr lang="en-IE" dirty="0"/>
              <a:t>Have a satisfactory service record and </a:t>
            </a:r>
            <a:r>
              <a:rPr lang="en-IE" dirty="0" err="1"/>
              <a:t>fulfill</a:t>
            </a:r>
            <a:r>
              <a:rPr lang="en-IE" dirty="0"/>
              <a:t> the relevant service requirement as verified by the employer on the sponsorship application</a:t>
            </a:r>
          </a:p>
          <a:p>
            <a:r>
              <a:rPr lang="en-IE" dirty="0"/>
              <a:t>Must qualify as a </a:t>
            </a:r>
            <a:r>
              <a:rPr lang="en-IE" b="1" u="sng" dirty="0"/>
              <a:t>Mature Code Applicant on 1st January </a:t>
            </a:r>
            <a:r>
              <a:rPr lang="en-IE" dirty="0"/>
              <a:t>in the year in which they apply for a place on the pre-registration Nursing/Midwifery Degree Programme</a:t>
            </a:r>
          </a:p>
          <a:p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1858" y="2056093"/>
            <a:ext cx="5225121" cy="4200245"/>
          </a:xfrm>
        </p:spPr>
        <p:txBody>
          <a:bodyPr>
            <a:normAutofit/>
          </a:bodyPr>
          <a:lstStyle/>
          <a:p>
            <a:r>
              <a:rPr lang="en-IE" dirty="0"/>
              <a:t>Must have applied for a nursing/midwifery degree programme through the </a:t>
            </a:r>
            <a:r>
              <a:rPr lang="en-IE" b="1" u="sng" dirty="0"/>
              <a:t>CAO in the area of care in which her/his employing agency is involved in delivering i.e. General Nursing or General and Children's </a:t>
            </a:r>
            <a:r>
              <a:rPr lang="en-IE" b="1" u="sng" smtClean="0"/>
              <a:t>Nursing etc.  </a:t>
            </a:r>
            <a:endParaRPr lang="en-IE" b="1" u="sng" dirty="0"/>
          </a:p>
          <a:p>
            <a:endParaRPr lang="en-IE" dirty="0" smtClean="0"/>
          </a:p>
          <a:p>
            <a:r>
              <a:rPr lang="en-IE" dirty="0" smtClean="0"/>
              <a:t>Undertake </a:t>
            </a:r>
            <a:r>
              <a:rPr lang="en-IE" dirty="0"/>
              <a:t>and successfully pass the </a:t>
            </a:r>
            <a:r>
              <a:rPr lang="en-IE" b="1" u="sng" dirty="0"/>
              <a:t>written assessment test administered by Public Appointments Service (PAS) </a:t>
            </a:r>
            <a:r>
              <a:rPr lang="en-IE" dirty="0"/>
              <a:t>on behalf of the Nursing &amp; Midwifery Board of Ireland (NMBI)</a:t>
            </a:r>
          </a:p>
        </p:txBody>
      </p:sp>
    </p:spTree>
    <p:extLst>
      <p:ext uri="{BB962C8B-B14F-4D97-AF65-F5344CB8AC3E}">
        <p14:creationId xmlns:p14="http://schemas.microsoft.com/office/powerpoint/2010/main" val="130410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17126" y="0"/>
            <a:ext cx="703385" cy="115298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605" y="143229"/>
            <a:ext cx="10608403" cy="1400530"/>
          </a:xfrm>
        </p:spPr>
        <p:txBody>
          <a:bodyPr/>
          <a:lstStyle/>
          <a:p>
            <a:r>
              <a:rPr lang="en-IE" sz="4000" b="1" dirty="0"/>
              <a:t>Steps in the </a:t>
            </a:r>
            <a:r>
              <a:rPr lang="en-IE" sz="4000" b="1" dirty="0" smtClean="0"/>
              <a:t>application process </a:t>
            </a:r>
            <a:r>
              <a:rPr lang="en-IE" sz="4000" dirty="0" smtClean="0"/>
              <a:t/>
            </a:r>
            <a:br>
              <a:rPr lang="en-IE" sz="4000" dirty="0" smtClean="0"/>
            </a:br>
            <a:r>
              <a:rPr lang="en-IE" sz="4000" dirty="0" smtClean="0"/>
              <a:t/>
            </a:r>
            <a:br>
              <a:rPr lang="en-IE" sz="4000" dirty="0" smtClean="0"/>
            </a:br>
            <a:r>
              <a:rPr lang="en-IE" sz="4000" dirty="0"/>
              <a:t/>
            </a:r>
            <a:br>
              <a:rPr lang="en-IE" sz="4000" dirty="0"/>
            </a:br>
            <a:endParaRPr lang="en-IE" sz="40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759" y="1543759"/>
            <a:ext cx="8855318" cy="5539507"/>
          </a:xfrm>
        </p:spPr>
        <p:txBody>
          <a:bodyPr>
            <a:normAutofit/>
          </a:bodyPr>
          <a:lstStyle/>
          <a:p>
            <a:r>
              <a:rPr lang="en-IE" sz="2400" b="1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Step </a:t>
            </a:r>
            <a:r>
              <a:rPr lang="en-IE" sz="24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1: </a:t>
            </a:r>
            <a:r>
              <a:rPr lang="en-IE" sz="24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IE" sz="2400" dirty="0" smtClean="0"/>
              <a:t>ake </a:t>
            </a:r>
            <a:r>
              <a:rPr lang="en-IE" sz="2400" dirty="0"/>
              <a:t>a formal application through the Central Applications Office (CAO) as a Mature Code </a:t>
            </a:r>
            <a:r>
              <a:rPr lang="en-IE" sz="2400" dirty="0" smtClean="0"/>
              <a:t>Applicant </a:t>
            </a:r>
            <a:r>
              <a:rPr lang="en-IE" sz="2400" dirty="0" smtClean="0">
                <a:hlinkClick r:id="rId3"/>
              </a:rPr>
              <a:t>https</a:t>
            </a:r>
            <a:r>
              <a:rPr lang="en-IE" sz="2400" dirty="0">
                <a:hlinkClick r:id="rId3"/>
              </a:rPr>
              <a:t>://www.cao.ie</a:t>
            </a:r>
            <a:r>
              <a:rPr lang="en-IE" sz="2400" dirty="0" smtClean="0">
                <a:hlinkClick r:id="rId3"/>
              </a:rPr>
              <a:t>/</a:t>
            </a:r>
            <a:endParaRPr lang="en-IE" sz="2400" dirty="0" smtClean="0"/>
          </a:p>
          <a:p>
            <a:pPr marL="457200" indent="-457200">
              <a:buAutoNum type="arabicPeriod"/>
            </a:pPr>
            <a:endParaRPr lang="en-IE" sz="2400" dirty="0"/>
          </a:p>
          <a:p>
            <a:r>
              <a:rPr lang="en-IE" sz="2400" b="1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Step </a:t>
            </a:r>
            <a:r>
              <a:rPr lang="en-IE" sz="24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2: </a:t>
            </a:r>
            <a:r>
              <a:rPr lang="en-IE" sz="24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Using a valid CAO number, register for the assessment tests </a:t>
            </a:r>
            <a:endParaRPr lang="en-IE" sz="2400" dirty="0" smtClean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IE" sz="2400" dirty="0" smtClean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IE" sz="2400" b="1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Step 3: </a:t>
            </a:r>
            <a:r>
              <a:rPr lang="en-IE" sz="2400" dirty="0" smtClean="0"/>
              <a:t>Apply </a:t>
            </a:r>
            <a:r>
              <a:rPr lang="en-IE" sz="2400" dirty="0"/>
              <a:t>for sponsorship to the </a:t>
            </a:r>
            <a:r>
              <a:rPr lang="en-IE" sz="2400" dirty="0" smtClean="0"/>
              <a:t>                              </a:t>
            </a:r>
            <a:r>
              <a:rPr lang="en-IE" sz="2400" dirty="0"/>
              <a:t>through the Office of the National Lead </a:t>
            </a:r>
            <a:r>
              <a:rPr lang="en-IE" sz="2400" dirty="0" smtClean="0"/>
              <a:t>                             for </a:t>
            </a:r>
            <a:r>
              <a:rPr lang="en-IE" sz="2400" dirty="0"/>
              <a:t>the Sponsorship </a:t>
            </a:r>
            <a:r>
              <a:rPr lang="en-IE" sz="2400" dirty="0" smtClean="0"/>
              <a:t>Scheme (NMPDU SE)</a:t>
            </a:r>
            <a:endParaRPr lang="en-IE" sz="2400" dirty="0" smtClean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3230" y="664662"/>
            <a:ext cx="2145622" cy="3031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4545" y="3695677"/>
            <a:ext cx="3822993" cy="285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8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400" b="1" dirty="0"/>
              <a:t>Steps in the application process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639400"/>
            <a:ext cx="10379107" cy="4662389"/>
          </a:xfrm>
        </p:spPr>
        <p:txBody>
          <a:bodyPr/>
          <a:lstStyle/>
          <a:p>
            <a:r>
              <a:rPr lang="en-IE" b="1" dirty="0">
                <a:ea typeface="Tahoma" panose="020B0604030504040204" pitchFamily="34" charset="0"/>
                <a:cs typeface="Tahoma" panose="020B0604030504040204" pitchFamily="34" charset="0"/>
              </a:rPr>
              <a:t>Step </a:t>
            </a:r>
            <a:r>
              <a:rPr lang="en-IE" b="1" dirty="0" smtClean="0">
                <a:ea typeface="Tahoma" panose="020B0604030504040204" pitchFamily="34" charset="0"/>
                <a:cs typeface="Tahoma" panose="020B0604030504040204" pitchFamily="34" charset="0"/>
              </a:rPr>
              <a:t>4: </a:t>
            </a:r>
            <a:r>
              <a:rPr lang="en-IE" dirty="0" smtClean="0"/>
              <a:t>Submit </a:t>
            </a:r>
            <a:r>
              <a:rPr lang="en-IE" dirty="0"/>
              <a:t>a completed sponsorship application form to the </a:t>
            </a:r>
            <a:r>
              <a:rPr lang="en-IE" dirty="0" smtClean="0"/>
              <a:t>HSE National </a:t>
            </a:r>
            <a:r>
              <a:rPr lang="en-IE" dirty="0"/>
              <a:t>Lead </a:t>
            </a:r>
            <a:r>
              <a:rPr lang="en-IE" dirty="0" smtClean="0"/>
              <a:t>(NMPDU SE) </a:t>
            </a:r>
            <a:r>
              <a:rPr lang="en-IE" b="1" u="sng" dirty="0" smtClean="0"/>
              <a:t>by </a:t>
            </a:r>
            <a:r>
              <a:rPr lang="en-IE" b="1" u="sng" dirty="0"/>
              <a:t>the designated closing date</a:t>
            </a:r>
            <a:r>
              <a:rPr lang="en-IE" dirty="0"/>
              <a:t>. </a:t>
            </a:r>
            <a:r>
              <a:rPr lang="en-IE" dirty="0" smtClean="0">
                <a:hlinkClick r:id="rId2"/>
              </a:rPr>
              <a:t>https</a:t>
            </a:r>
            <a:r>
              <a:rPr lang="en-IE" dirty="0">
                <a:hlinkClick r:id="rId2"/>
              </a:rPr>
              <a:t>://</a:t>
            </a:r>
            <a:r>
              <a:rPr lang="en-IE" dirty="0" smtClean="0">
                <a:hlinkClick r:id="rId2"/>
              </a:rPr>
              <a:t>healthservice.hse.ie/aboutus/onmsd/cpd-for-nurses-and-midwives/onmsd-sponsorship-schemes/publichealth-service-employees.html</a:t>
            </a:r>
            <a:endParaRPr lang="en-IE" dirty="0" smtClean="0"/>
          </a:p>
          <a:p>
            <a:endParaRPr lang="en-IE" dirty="0" smtClean="0"/>
          </a:p>
          <a:p>
            <a:r>
              <a:rPr lang="en-IE" b="1" dirty="0">
                <a:ea typeface="Tahoma" panose="020B0604030504040204" pitchFamily="34" charset="0"/>
                <a:cs typeface="Tahoma" panose="020B0604030504040204" pitchFamily="34" charset="0"/>
              </a:rPr>
              <a:t>Step </a:t>
            </a:r>
            <a:r>
              <a:rPr lang="en-IE" b="1" dirty="0" smtClean="0">
                <a:ea typeface="Tahoma" panose="020B0604030504040204" pitchFamily="34" charset="0"/>
                <a:cs typeface="Tahoma" panose="020B0604030504040204" pitchFamily="34" charset="0"/>
              </a:rPr>
              <a:t>5: </a:t>
            </a:r>
            <a:r>
              <a:rPr lang="en-IE" dirty="0" smtClean="0"/>
              <a:t>Submit </a:t>
            </a:r>
            <a:r>
              <a:rPr lang="en-IE" dirty="0"/>
              <a:t>the PAS written assessment test score to the HSE National Lead (NMPDU SE)</a:t>
            </a:r>
            <a:r>
              <a:rPr lang="en-IE" dirty="0" smtClean="0"/>
              <a:t> </a:t>
            </a:r>
            <a:r>
              <a:rPr lang="en-IE" dirty="0"/>
              <a:t>for this scheme once available. </a:t>
            </a:r>
            <a:endParaRPr lang="en-IE" dirty="0" smtClean="0"/>
          </a:p>
          <a:p>
            <a:endParaRPr lang="en-IE" dirty="0" smtClean="0"/>
          </a:p>
          <a:p>
            <a:r>
              <a:rPr lang="en-IE" b="1" dirty="0">
                <a:ea typeface="Tahoma" panose="020B0604030504040204" pitchFamily="34" charset="0"/>
                <a:cs typeface="Tahoma" panose="020B0604030504040204" pitchFamily="34" charset="0"/>
              </a:rPr>
              <a:t>Step </a:t>
            </a:r>
            <a:r>
              <a:rPr lang="en-IE" b="1" dirty="0" smtClean="0">
                <a:ea typeface="Tahoma" panose="020B0604030504040204" pitchFamily="34" charset="0"/>
                <a:cs typeface="Tahoma" panose="020B0604030504040204" pitchFamily="34" charset="0"/>
              </a:rPr>
              <a:t>6: </a:t>
            </a:r>
            <a:r>
              <a:rPr lang="en-IE" dirty="0" smtClean="0"/>
              <a:t>Results for Mature </a:t>
            </a:r>
            <a:r>
              <a:rPr lang="en-IE" dirty="0"/>
              <a:t>code applicants are notified by the PAS of the result of their written assessment in early June. </a:t>
            </a:r>
            <a:endParaRPr lang="en-IE" dirty="0" smtClean="0"/>
          </a:p>
          <a:p>
            <a:endParaRPr lang="en-IE" dirty="0" smtClean="0"/>
          </a:p>
          <a:p>
            <a:pPr marL="0" indent="0" algn="ctr">
              <a:buNone/>
            </a:pPr>
            <a:r>
              <a:rPr lang="en-IE" dirty="0" smtClean="0"/>
              <a:t>*Only </a:t>
            </a:r>
            <a:r>
              <a:rPr lang="en-IE" dirty="0"/>
              <a:t>those who satisfy the eligibility criteria </a:t>
            </a:r>
            <a:r>
              <a:rPr lang="en-IE" dirty="0" smtClean="0"/>
              <a:t>are </a:t>
            </a:r>
            <a:r>
              <a:rPr lang="en-IE" dirty="0"/>
              <a:t>considered for sponsorship. </a:t>
            </a:r>
          </a:p>
        </p:txBody>
      </p:sp>
    </p:spTree>
    <p:extLst>
      <p:ext uri="{BB962C8B-B14F-4D97-AF65-F5344CB8AC3E}">
        <p14:creationId xmlns:p14="http://schemas.microsoft.com/office/powerpoint/2010/main" val="307754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1222</TotalTime>
  <Words>1017</Words>
  <Application>Microsoft Office PowerPoint</Application>
  <PresentationFormat>Widescreen</PresentationFormat>
  <Paragraphs>90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Tahoma</vt:lpstr>
      <vt:lpstr>Wingdings 3</vt:lpstr>
      <vt:lpstr>Ion</vt:lpstr>
      <vt:lpstr>Sponsorship Programme for Public Health Service Employees wishing to train as Nurses/Midwives  (HSE HR Circular 40/2020: Sponsorship for Public Health Service Employees wishing to train as Nurses/Midwives)  </vt:lpstr>
      <vt:lpstr>Office of the Nursing and Midwifery                   Services Director (ONMSD) and NMPDUs</vt:lpstr>
      <vt:lpstr>PowerPoint Presentation</vt:lpstr>
      <vt:lpstr>Nursing and Midwifery </vt:lpstr>
      <vt:lpstr>The Sponsorship Scheme  </vt:lpstr>
      <vt:lpstr>Eligibility Criteria for Sponsorship Programme </vt:lpstr>
      <vt:lpstr>Eligibility Criteria for Sponsorship Programme </vt:lpstr>
      <vt:lpstr>Steps in the application process    </vt:lpstr>
      <vt:lpstr>Steps in the application process</vt:lpstr>
      <vt:lpstr>Assessment test </vt:lpstr>
      <vt:lpstr>The Awarding of places on the Sponsorship Programme </vt:lpstr>
      <vt:lpstr>Conditions of Sponsorship </vt:lpstr>
      <vt:lpstr>Conditions of Sponsorship </vt:lpstr>
      <vt:lpstr>Closing Slide </vt:lpstr>
    </vt:vector>
  </TitlesOfParts>
  <Company>HSE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Sponsorship Programme</dc:title>
  <dc:creator>Judy Ryan</dc:creator>
  <cp:lastModifiedBy>UCD</cp:lastModifiedBy>
  <cp:revision>28</cp:revision>
  <dcterms:created xsi:type="dcterms:W3CDTF">2022-12-09T10:47:42Z</dcterms:created>
  <dcterms:modified xsi:type="dcterms:W3CDTF">2023-01-25T15:02:07Z</dcterms:modified>
</cp:coreProperties>
</file>